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9" r:id="rId4"/>
    <p:sldId id="258" r:id="rId5"/>
    <p:sldId id="259" r:id="rId6"/>
    <p:sldId id="279" r:id="rId7"/>
    <p:sldId id="270" r:id="rId8"/>
    <p:sldId id="260" r:id="rId9"/>
    <p:sldId id="261" r:id="rId10"/>
    <p:sldId id="273" r:id="rId11"/>
    <p:sldId id="262" r:id="rId12"/>
    <p:sldId id="278" r:id="rId13"/>
    <p:sldId id="263" r:id="rId14"/>
    <p:sldId id="277" r:id="rId15"/>
    <p:sldId id="264" r:id="rId16"/>
    <p:sldId id="265" r:id="rId17"/>
    <p:sldId id="280" r:id="rId18"/>
    <p:sldId id="266" r:id="rId19"/>
    <p:sldId id="267" r:id="rId20"/>
    <p:sldId id="26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71" autoAdjust="0"/>
    <p:restoredTop sz="94660"/>
  </p:normalViewPr>
  <p:slideViewPr>
    <p:cSldViewPr>
      <p:cViewPr varScale="1">
        <p:scale>
          <a:sx n="69" d="100"/>
          <a:sy n="69" d="100"/>
        </p:scale>
        <p:origin x="-138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16B0560-C35A-4D0B-B65A-6DA7A0CE09AC}" type="datetimeFigureOut">
              <a:rPr lang="en-US" smtClean="0"/>
              <a:t>10/12/2014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8B28580-5BA0-4E5A-9119-971C33FD89B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16B0560-C35A-4D0B-B65A-6DA7A0CE09AC}" type="datetimeFigureOut">
              <a:rPr lang="en-US" smtClean="0"/>
              <a:t>10/12/2014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8B28580-5BA0-4E5A-9119-971C33FD89B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16B0560-C35A-4D0B-B65A-6DA7A0CE09AC}" type="datetimeFigureOut">
              <a:rPr lang="en-US" smtClean="0"/>
              <a:t>10/12/2014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8B28580-5BA0-4E5A-9119-971C33FD89B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16B0560-C35A-4D0B-B65A-6DA7A0CE09AC}" type="datetimeFigureOut">
              <a:rPr lang="en-US" smtClean="0"/>
              <a:t>10/12/2014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8B28580-5BA0-4E5A-9119-971C33FD89B9}"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16B0560-C35A-4D0B-B65A-6DA7A0CE09AC}" type="datetimeFigureOut">
              <a:rPr lang="en-US" smtClean="0"/>
              <a:t>10/12/2014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8B28580-5BA0-4E5A-9119-971C33FD89B9}"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16B0560-C35A-4D0B-B65A-6DA7A0CE09AC}" type="datetimeFigureOut">
              <a:rPr lang="en-US" smtClean="0"/>
              <a:t>10/12/2014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8B28580-5BA0-4E5A-9119-971C33FD89B9}"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16B0560-C35A-4D0B-B65A-6DA7A0CE09AC}" type="datetimeFigureOut">
              <a:rPr lang="en-US" smtClean="0"/>
              <a:t>10/12/2014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8B28580-5BA0-4E5A-9119-971C33FD89B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16B0560-C35A-4D0B-B65A-6DA7A0CE09AC}" type="datetimeFigureOut">
              <a:rPr lang="en-US" smtClean="0"/>
              <a:t>10/12/2014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8B28580-5BA0-4E5A-9119-971C33FD89B9}"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16B0560-C35A-4D0B-B65A-6DA7A0CE09AC}" type="datetimeFigureOut">
              <a:rPr lang="en-US" smtClean="0"/>
              <a:t>10/12/2014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8B28580-5BA0-4E5A-9119-971C33FD89B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16B0560-C35A-4D0B-B65A-6DA7A0CE09AC}" type="datetimeFigureOut">
              <a:rPr lang="en-US" smtClean="0"/>
              <a:t>10/12/2014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8B28580-5BA0-4E5A-9119-971C33FD89B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16B0560-C35A-4D0B-B65A-6DA7A0CE09AC}" type="datetimeFigureOut">
              <a:rPr lang="en-US" smtClean="0"/>
              <a:t>10/12/2014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8B28580-5BA0-4E5A-9119-971C33FD89B9}"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16B0560-C35A-4D0B-B65A-6DA7A0CE09AC}" type="datetimeFigureOut">
              <a:rPr lang="en-US" smtClean="0"/>
              <a:t>10/12/2014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8B28580-5BA0-4E5A-9119-971C33FD89B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7.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20.xml.rels><?xml version="1.0" encoding="UTF-8" standalone="yes"?>
<Relationships xmlns="http://schemas.openxmlformats.org/package/2006/relationships"><Relationship Id="rId2" Type="http://schemas.openxmlformats.org/officeDocument/2006/relationships/hyperlink" Target="http://www.honeybeesonline.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0">
            <a:scrgbClr r="0" g="0" b="0"/>
          </a:lnRef>
          <a:fillRef idx="1002">
            <a:schemeClr val="lt1"/>
          </a:fillRef>
          <a:effectRef idx="0">
            <a:scrgbClr r="0" g="0" b="0"/>
          </a:effectRef>
          <a:fontRef idx="major"/>
        </p:style>
        <p:txBody>
          <a:bodyPr/>
          <a:lstStyle/>
          <a:p>
            <a:r>
              <a:rPr lang="en-US" dirty="0" smtClean="0"/>
              <a:t>Over Wintering</a:t>
            </a:r>
            <a:br>
              <a:rPr lang="en-US" dirty="0" smtClean="0"/>
            </a:br>
            <a:r>
              <a:rPr lang="en-US" dirty="0" smtClean="0"/>
              <a:t>Your Bees</a:t>
            </a:r>
            <a:endParaRPr lang="en-US" dirty="0"/>
          </a:p>
        </p:txBody>
      </p:sp>
      <p:sp>
        <p:nvSpPr>
          <p:cNvPr id="3" name="Subtitle 2"/>
          <p:cNvSpPr>
            <a:spLocks noGrp="1"/>
          </p:cNvSpPr>
          <p:nvPr>
            <p:ph type="subTitle" idx="1"/>
          </p:nvPr>
        </p:nvSpPr>
        <p:spPr/>
        <p:txBody>
          <a:bodyPr/>
          <a:lstStyle/>
          <a:p>
            <a:r>
              <a:rPr lang="en-US" dirty="0" smtClean="0"/>
              <a:t>Presented </a:t>
            </a:r>
            <a:r>
              <a:rPr lang="en-US" dirty="0" smtClean="0"/>
              <a:t>by Ron Draper of Caveman Honey</a:t>
            </a:r>
          </a:p>
          <a:p>
            <a:r>
              <a:rPr lang="en-US" dirty="0" smtClean="0"/>
              <a:t>10/15/2014</a:t>
            </a:r>
            <a:endParaRPr lang="en-US" dirty="0"/>
          </a:p>
        </p:txBody>
      </p:sp>
    </p:spTree>
    <p:extLst>
      <p:ext uri="{BB962C8B-B14F-4D97-AF65-F5344CB8AC3E}">
        <p14:creationId xmlns:p14="http://schemas.microsoft.com/office/powerpoint/2010/main" val="24057932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047750" y="2672556"/>
            <a:ext cx="2857500" cy="2143125"/>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448300" y="2863056"/>
            <a:ext cx="2438400" cy="1762125"/>
          </a:xfrm>
        </p:spPr>
      </p:pic>
      <p:sp>
        <p:nvSpPr>
          <p:cNvPr id="4" name="Title 3"/>
          <p:cNvSpPr>
            <a:spLocks noGrp="1"/>
          </p:cNvSpPr>
          <p:nvPr>
            <p:ph type="title"/>
          </p:nvPr>
        </p:nvSpPr>
        <p:spPr/>
        <p:txBody>
          <a:bodyPr>
            <a:normAutofit/>
          </a:bodyPr>
          <a:lstStyle/>
          <a:p>
            <a:pPr algn="ctr"/>
            <a:r>
              <a:rPr lang="en-US" dirty="0" smtClean="0"/>
              <a:t>Entrance &amp; Top Liquid Feeder</a:t>
            </a:r>
            <a:endParaRPr lang="en-US" dirty="0"/>
          </a:p>
        </p:txBody>
      </p:sp>
      <p:sp>
        <p:nvSpPr>
          <p:cNvPr id="7" name="TextBox 6"/>
          <p:cNvSpPr txBox="1"/>
          <p:nvPr/>
        </p:nvSpPr>
        <p:spPr>
          <a:xfrm>
            <a:off x="381000" y="1581834"/>
            <a:ext cx="8614859" cy="707886"/>
          </a:xfrm>
          <a:prstGeom prst="rect">
            <a:avLst/>
          </a:prstGeom>
          <a:noFill/>
        </p:spPr>
        <p:txBody>
          <a:bodyPr wrap="none" rtlCol="0">
            <a:spAutoFit/>
          </a:bodyPr>
          <a:lstStyle/>
          <a:p>
            <a:r>
              <a:rPr lang="en-US" sz="2000" dirty="0"/>
              <a:t>Don’t use entrance feeders during this period, it promotes robbing.</a:t>
            </a:r>
          </a:p>
          <a:p>
            <a:endParaRPr lang="en-US" sz="2000" dirty="0"/>
          </a:p>
        </p:txBody>
      </p:sp>
    </p:spTree>
    <p:extLst>
      <p:ext uri="{BB962C8B-B14F-4D97-AF65-F5344CB8AC3E}">
        <p14:creationId xmlns:p14="http://schemas.microsoft.com/office/powerpoint/2010/main" val="26807041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When the tempeture drops to low to feed sugar water, then you will need to switch to other methods.</a:t>
            </a:r>
          </a:p>
          <a:p>
            <a:pPr lvl="1"/>
            <a:r>
              <a:rPr lang="en-US" dirty="0" smtClean="0"/>
              <a:t>Hard candy boards.</a:t>
            </a:r>
          </a:p>
          <a:p>
            <a:pPr lvl="1"/>
            <a:r>
              <a:rPr lang="en-US" dirty="0" smtClean="0"/>
              <a:t>Sugar drop directly on top of the hive on top of newspaper</a:t>
            </a:r>
            <a:r>
              <a:rPr lang="en-US" dirty="0" smtClean="0"/>
              <a:t>.</a:t>
            </a:r>
            <a:endParaRPr lang="en-US" dirty="0" smtClean="0"/>
          </a:p>
        </p:txBody>
      </p:sp>
      <p:sp>
        <p:nvSpPr>
          <p:cNvPr id="3" name="Title 2"/>
          <p:cNvSpPr>
            <a:spLocks noGrp="1"/>
          </p:cNvSpPr>
          <p:nvPr>
            <p:ph type="title"/>
          </p:nvPr>
        </p:nvSpPr>
        <p:spPr/>
        <p:style>
          <a:lnRef idx="0">
            <a:scrgbClr r="0" g="0" b="0"/>
          </a:lnRef>
          <a:fillRef idx="1002">
            <a:schemeClr val="lt1"/>
          </a:fillRef>
          <a:effectRef idx="0">
            <a:scrgbClr r="0" g="0" b="0"/>
          </a:effectRef>
          <a:fontRef idx="major"/>
        </p:style>
        <p:txBody>
          <a:bodyPr/>
          <a:lstStyle/>
          <a:p>
            <a:r>
              <a:rPr lang="en-US" dirty="0"/>
              <a:t>Feeding Your Bees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0600" y="4191000"/>
            <a:ext cx="3581400" cy="176688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4312443"/>
            <a:ext cx="3000375" cy="1524000"/>
          </a:xfrm>
          <a:prstGeom prst="rect">
            <a:avLst/>
          </a:prstGeom>
        </p:spPr>
      </p:pic>
    </p:spTree>
    <p:extLst>
      <p:ext uri="{BB962C8B-B14F-4D97-AF65-F5344CB8AC3E}">
        <p14:creationId xmlns:p14="http://schemas.microsoft.com/office/powerpoint/2010/main" val="24037951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Remember to feed your pollen patties for protein</a:t>
            </a:r>
            <a:r>
              <a:rPr lang="en-US" dirty="0" smtClean="0"/>
              <a:t>.</a:t>
            </a:r>
          </a:p>
          <a:p>
            <a:endParaRPr lang="en-US" dirty="0"/>
          </a:p>
          <a:p>
            <a:endParaRPr lang="en-US" dirty="0" smtClean="0"/>
          </a:p>
          <a:p>
            <a:endParaRPr lang="en-US" dirty="0"/>
          </a:p>
          <a:p>
            <a:pPr marL="109728" indent="0">
              <a:buNone/>
            </a:pPr>
            <a:endParaRPr lang="en-US" dirty="0"/>
          </a:p>
          <a:p>
            <a:r>
              <a:rPr lang="en-US" dirty="0"/>
              <a:t>Early spring start feeding 1 part sugar to 1 part water, and don’t forget the pollen patties</a:t>
            </a:r>
            <a:r>
              <a:rPr lang="en-US" dirty="0" smtClean="0"/>
              <a:t>.</a:t>
            </a:r>
            <a:endParaRPr lang="en-US" dirty="0"/>
          </a:p>
        </p:txBody>
      </p:sp>
      <p:sp>
        <p:nvSpPr>
          <p:cNvPr id="3" name="Title 2"/>
          <p:cNvSpPr>
            <a:spLocks noGrp="1"/>
          </p:cNvSpPr>
          <p:nvPr>
            <p:ph type="title"/>
          </p:nvPr>
        </p:nvSpPr>
        <p:spPr/>
        <p:style>
          <a:lnRef idx="0">
            <a:scrgbClr r="0" g="0" b="0"/>
          </a:lnRef>
          <a:fillRef idx="1002">
            <a:schemeClr val="lt1"/>
          </a:fillRef>
          <a:effectRef idx="0">
            <a:scrgbClr r="0" g="0" b="0"/>
          </a:effectRef>
          <a:fontRef idx="major"/>
        </p:style>
        <p:txBody>
          <a:bodyPr/>
          <a:lstStyle/>
          <a:p>
            <a:r>
              <a:rPr lang="en-US" dirty="0"/>
              <a:t>Feeding Your Bees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2590800"/>
            <a:ext cx="2667000" cy="14097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00625" y="2209800"/>
            <a:ext cx="2466975" cy="1847850"/>
          </a:xfrm>
          <a:prstGeom prst="rect">
            <a:avLst/>
          </a:prstGeom>
        </p:spPr>
      </p:pic>
    </p:spTree>
    <p:extLst>
      <p:ext uri="{BB962C8B-B14F-4D97-AF65-F5344CB8AC3E}">
        <p14:creationId xmlns:p14="http://schemas.microsoft.com/office/powerpoint/2010/main" val="16971318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Equipment</a:t>
            </a:r>
          </a:p>
          <a:p>
            <a:pPr lvl="1"/>
            <a:r>
              <a:rPr lang="en-US" dirty="0" smtClean="0"/>
              <a:t>Mouse guards.  </a:t>
            </a:r>
          </a:p>
          <a:p>
            <a:pPr lvl="2"/>
            <a:r>
              <a:rPr lang="en-US" dirty="0" smtClean="0"/>
              <a:t>Add them as soon as the cold weather starts.  Mice are one the most destructive things to a hive.</a:t>
            </a:r>
          </a:p>
          <a:p>
            <a:pPr lvl="2"/>
            <a:r>
              <a:rPr lang="en-US" dirty="0" smtClean="0"/>
              <a:t>You can use your entrance reducer as a mouse guard or you can purchase other devices</a:t>
            </a:r>
            <a:r>
              <a:rPr lang="en-US" dirty="0" smtClean="0"/>
              <a:t>.</a:t>
            </a:r>
            <a:endParaRPr lang="en-US" dirty="0" smtClean="0"/>
          </a:p>
        </p:txBody>
      </p:sp>
      <p:sp>
        <p:nvSpPr>
          <p:cNvPr id="3" name="Title 2"/>
          <p:cNvSpPr>
            <a:spLocks noGrp="1"/>
          </p:cNvSpPr>
          <p:nvPr>
            <p:ph type="title"/>
          </p:nvPr>
        </p:nvSpPr>
        <p:spPr/>
        <p:style>
          <a:lnRef idx="0">
            <a:scrgbClr r="0" g="0" b="0"/>
          </a:lnRef>
          <a:fillRef idx="1002">
            <a:schemeClr val="lt1"/>
          </a:fillRef>
          <a:effectRef idx="0">
            <a:scrgbClr r="0" g="0" b="0"/>
          </a:effectRef>
          <a:fontRef idx="major"/>
        </p:style>
        <p:txBody>
          <a:bodyPr>
            <a:normAutofit/>
          </a:bodyPr>
          <a:lstStyle/>
          <a:p>
            <a:r>
              <a:rPr lang="en-US" dirty="0"/>
              <a:t>What You Expected to </a:t>
            </a:r>
            <a:r>
              <a:rPr lang="en-US" dirty="0" smtClean="0"/>
              <a:t>Hear</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3886200"/>
            <a:ext cx="2324100" cy="196215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05400" y="4081462"/>
            <a:ext cx="2905125" cy="1571625"/>
          </a:xfrm>
          <a:prstGeom prst="rect">
            <a:avLst/>
          </a:prstGeom>
        </p:spPr>
      </p:pic>
    </p:spTree>
    <p:extLst>
      <p:ext uri="{BB962C8B-B14F-4D97-AF65-F5344CB8AC3E}">
        <p14:creationId xmlns:p14="http://schemas.microsoft.com/office/powerpoint/2010/main" val="570881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Equipment</a:t>
            </a:r>
          </a:p>
          <a:p>
            <a:pPr lvl="1"/>
            <a:r>
              <a:rPr lang="en-US" dirty="0"/>
              <a:t>Hard Candy Board.</a:t>
            </a:r>
          </a:p>
          <a:p>
            <a:pPr lvl="2"/>
            <a:r>
              <a:rPr lang="en-US" dirty="0"/>
              <a:t>You can make your own hard candy feed board or purchase them.  You need to check them periodically to ensure they still have candy.  You may need to add more hard candy to the board several times during the winter.</a:t>
            </a:r>
          </a:p>
          <a:p>
            <a:pPr lvl="2"/>
            <a:r>
              <a:rPr lang="en-US" dirty="0"/>
              <a:t>These are usually used instead of the top board.</a:t>
            </a:r>
          </a:p>
        </p:txBody>
      </p:sp>
      <p:sp>
        <p:nvSpPr>
          <p:cNvPr id="3" name="Title 2"/>
          <p:cNvSpPr>
            <a:spLocks noGrp="1"/>
          </p:cNvSpPr>
          <p:nvPr>
            <p:ph type="title"/>
          </p:nvPr>
        </p:nvSpPr>
        <p:spPr/>
        <p:style>
          <a:lnRef idx="0">
            <a:scrgbClr r="0" g="0" b="0"/>
          </a:lnRef>
          <a:fillRef idx="1002">
            <a:schemeClr val="lt1"/>
          </a:fillRef>
          <a:effectRef idx="0">
            <a:scrgbClr r="0" g="0" b="0"/>
          </a:effectRef>
          <a:fontRef idx="major"/>
        </p:style>
        <p:txBody>
          <a:bodyPr/>
          <a:lstStyle/>
          <a:p>
            <a:r>
              <a:rPr lang="en-US" dirty="0"/>
              <a:t>What You Expected to Hear</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4495800"/>
            <a:ext cx="3000375" cy="15240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0" y="4386262"/>
            <a:ext cx="2619375" cy="1743075"/>
          </a:xfrm>
          <a:prstGeom prst="rect">
            <a:avLst/>
          </a:prstGeom>
        </p:spPr>
      </p:pic>
    </p:spTree>
    <p:extLst>
      <p:ext uri="{BB962C8B-B14F-4D97-AF65-F5344CB8AC3E}">
        <p14:creationId xmlns:p14="http://schemas.microsoft.com/office/powerpoint/2010/main" val="31255163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1"/>
            <a:r>
              <a:rPr lang="en-US" dirty="0"/>
              <a:t>To </a:t>
            </a:r>
            <a:r>
              <a:rPr lang="en-US" dirty="0" smtClean="0"/>
              <a:t>Use </a:t>
            </a:r>
            <a:r>
              <a:rPr lang="en-US" dirty="0"/>
              <a:t>a </a:t>
            </a:r>
            <a:r>
              <a:rPr lang="en-US" dirty="0" smtClean="0"/>
              <a:t>Ventilated Bottom Board </a:t>
            </a:r>
            <a:r>
              <a:rPr lang="en-US" dirty="0"/>
              <a:t>or </a:t>
            </a:r>
            <a:r>
              <a:rPr lang="en-US" dirty="0" smtClean="0"/>
              <a:t>Not</a:t>
            </a:r>
            <a:r>
              <a:rPr lang="en-US" dirty="0"/>
              <a:t>?</a:t>
            </a:r>
          </a:p>
          <a:p>
            <a:pPr lvl="2"/>
            <a:r>
              <a:rPr lang="en-US" dirty="0"/>
              <a:t>Most bee keepers that do use ventilated bottom boards have successfully overwinter their colonies using them.</a:t>
            </a:r>
          </a:p>
          <a:p>
            <a:pPr lvl="2"/>
            <a:r>
              <a:rPr lang="en-US" dirty="0"/>
              <a:t>It does help with the ventilation in the hive.</a:t>
            </a:r>
          </a:p>
          <a:p>
            <a:pPr lvl="2"/>
            <a:r>
              <a:rPr lang="en-US" dirty="0"/>
              <a:t>Most bees will freeze because </a:t>
            </a:r>
            <a:r>
              <a:rPr lang="en-US" dirty="0" smtClean="0"/>
              <a:t>condensation </a:t>
            </a:r>
            <a:r>
              <a:rPr lang="en-US" dirty="0"/>
              <a:t>that builds up from the heat the </a:t>
            </a:r>
            <a:r>
              <a:rPr lang="en-US" dirty="0" smtClean="0"/>
              <a:t>bees generate</a:t>
            </a:r>
            <a:r>
              <a:rPr lang="en-US" dirty="0"/>
              <a:t>, will drop back down on the bees and when then temperature drops it then freezes </a:t>
            </a:r>
            <a:r>
              <a:rPr lang="en-US" dirty="0" smtClean="0"/>
              <a:t>the bees.</a:t>
            </a:r>
          </a:p>
          <a:p>
            <a:pPr lvl="2"/>
            <a:r>
              <a:rPr lang="en-US" dirty="0" smtClean="0"/>
              <a:t>The top board or hard candy board should have notches cut into them to assist in venting.</a:t>
            </a:r>
          </a:p>
          <a:p>
            <a:pPr lvl="2"/>
            <a:r>
              <a:rPr lang="en-US" dirty="0" smtClean="0"/>
              <a:t>The bees will work to ensure the tempeture of the brood will stay approximately in the mid 90 degrees.</a:t>
            </a:r>
            <a:endParaRPr lang="en-US" dirty="0"/>
          </a:p>
          <a:p>
            <a:endParaRPr lang="en-US" dirty="0"/>
          </a:p>
        </p:txBody>
      </p:sp>
      <p:sp>
        <p:nvSpPr>
          <p:cNvPr id="3" name="Title 2"/>
          <p:cNvSpPr>
            <a:spLocks noGrp="1"/>
          </p:cNvSpPr>
          <p:nvPr>
            <p:ph type="title"/>
          </p:nvPr>
        </p:nvSpPr>
        <p:spPr/>
        <p:style>
          <a:lnRef idx="0">
            <a:scrgbClr r="0" g="0" b="0"/>
          </a:lnRef>
          <a:fillRef idx="1002">
            <a:schemeClr val="lt1"/>
          </a:fillRef>
          <a:effectRef idx="0">
            <a:scrgbClr r="0" g="0" b="0"/>
          </a:effectRef>
          <a:fontRef idx="major"/>
        </p:style>
        <p:txBody>
          <a:bodyPr/>
          <a:lstStyle/>
          <a:p>
            <a:r>
              <a:rPr lang="en-US" dirty="0"/>
              <a:t>What You Expected to Hear</a:t>
            </a:r>
          </a:p>
        </p:txBody>
      </p:sp>
    </p:spTree>
    <p:extLst>
      <p:ext uri="{BB962C8B-B14F-4D97-AF65-F5344CB8AC3E}">
        <p14:creationId xmlns:p14="http://schemas.microsoft.com/office/powerpoint/2010/main" val="3964980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fade">
                                      <p:cBhvr>
                                        <p:cTn id="16" dur="500"/>
                                        <p:tgtEl>
                                          <p:spTgt spid="2">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500"/>
                                        <p:tgtEl>
                                          <p:spTgt spid="2">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Wrapping your hives.</a:t>
            </a:r>
          </a:p>
          <a:p>
            <a:pPr lvl="1"/>
            <a:r>
              <a:rPr lang="en-US" dirty="0" smtClean="0"/>
              <a:t>A study completed in Israel didn’t show any large differences in survival rate of hives that were wrapped versus unwrapped hives.</a:t>
            </a:r>
          </a:p>
          <a:p>
            <a:pPr lvl="1"/>
            <a:r>
              <a:rPr lang="en-US" dirty="0" smtClean="0"/>
              <a:t>If you choose to wrap your hives, ensure that you notch out an entrance at the bottom and ventilation holes near the top</a:t>
            </a:r>
            <a:r>
              <a:rPr lang="en-US" dirty="0" smtClean="0"/>
              <a:t>.</a:t>
            </a:r>
            <a:endParaRPr lang="en-US" dirty="0" smtClean="0"/>
          </a:p>
        </p:txBody>
      </p:sp>
      <p:sp>
        <p:nvSpPr>
          <p:cNvPr id="3" name="Title 2"/>
          <p:cNvSpPr>
            <a:spLocks noGrp="1"/>
          </p:cNvSpPr>
          <p:nvPr>
            <p:ph type="title"/>
          </p:nvPr>
        </p:nvSpPr>
        <p:spPr/>
        <p:style>
          <a:lnRef idx="0">
            <a:scrgbClr r="0" g="0" b="0"/>
          </a:lnRef>
          <a:fillRef idx="1002">
            <a:schemeClr val="lt1"/>
          </a:fillRef>
          <a:effectRef idx="0">
            <a:scrgbClr r="0" g="0" b="0"/>
          </a:effectRef>
          <a:fontRef idx="major"/>
        </p:style>
        <p:txBody>
          <a:bodyPr/>
          <a:lstStyle/>
          <a:p>
            <a:r>
              <a:rPr lang="en-US" dirty="0"/>
              <a:t>What You Expected to Hear</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9780" y="3962400"/>
            <a:ext cx="1847850" cy="2466975"/>
          </a:xfrm>
          <a:prstGeom prst="rect">
            <a:avLst/>
          </a:prstGeom>
        </p:spPr>
      </p:pic>
    </p:spTree>
    <p:extLst>
      <p:ext uri="{BB962C8B-B14F-4D97-AF65-F5344CB8AC3E}">
        <p14:creationId xmlns:p14="http://schemas.microsoft.com/office/powerpoint/2010/main" val="31893799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65760" lvl="1" indent="-256032">
              <a:spcBef>
                <a:spcPts val="400"/>
              </a:spcBef>
              <a:buSzPct val="68000"/>
              <a:buFont typeface="Wingdings 3"/>
              <a:buChar char=""/>
            </a:pPr>
            <a:r>
              <a:rPr lang="en-US" dirty="0"/>
              <a:t>Hives can be wrapped with roofing paper, installation foam board, or you can purchase Bee Cozy Winter Wrap.</a:t>
            </a:r>
          </a:p>
          <a:p>
            <a:endParaRPr lang="en-US" dirty="0"/>
          </a:p>
        </p:txBody>
      </p:sp>
      <p:sp>
        <p:nvSpPr>
          <p:cNvPr id="3" name="Title 2"/>
          <p:cNvSpPr>
            <a:spLocks noGrp="1"/>
          </p:cNvSpPr>
          <p:nvPr>
            <p:ph type="title"/>
          </p:nvPr>
        </p:nvSpPr>
        <p:spPr/>
        <p:txBody>
          <a:bodyPr/>
          <a:lstStyle/>
          <a:p>
            <a:r>
              <a:rPr lang="en-US" dirty="0"/>
              <a:t>What You Expected to Hear</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2971800"/>
            <a:ext cx="1562100" cy="14478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4200" y="2971800"/>
            <a:ext cx="1847850" cy="246697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38800" y="2971800"/>
            <a:ext cx="2762250" cy="1647825"/>
          </a:xfrm>
          <a:prstGeom prst="rect">
            <a:avLst/>
          </a:prstGeom>
        </p:spPr>
      </p:pic>
    </p:spTree>
    <p:extLst>
      <p:ext uri="{BB962C8B-B14F-4D97-AF65-F5344CB8AC3E}">
        <p14:creationId xmlns:p14="http://schemas.microsoft.com/office/powerpoint/2010/main" val="33850742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Wind Blockage</a:t>
            </a:r>
          </a:p>
          <a:p>
            <a:pPr lvl="1"/>
            <a:r>
              <a:rPr lang="en-US" dirty="0" smtClean="0"/>
              <a:t>It is essential that you place wind barriers around your hive.</a:t>
            </a:r>
          </a:p>
          <a:p>
            <a:pPr lvl="1"/>
            <a:r>
              <a:rPr lang="en-US" dirty="0" smtClean="0"/>
              <a:t>This helps prevent the gust of winds from blowing over your hives and sending a very cold breeze inside the entrance.  A entrance reducer will help with the latter.</a:t>
            </a:r>
          </a:p>
          <a:p>
            <a:pPr lvl="1"/>
            <a:r>
              <a:rPr lang="en-US" dirty="0" smtClean="0"/>
              <a:t>Stack the straw bales around the colonies allowing for enough room to work on the hives and allowing the bees room to fly out for cleansing flights.</a:t>
            </a:r>
          </a:p>
        </p:txBody>
      </p:sp>
      <p:sp>
        <p:nvSpPr>
          <p:cNvPr id="3" name="Title 2"/>
          <p:cNvSpPr>
            <a:spLocks noGrp="1"/>
          </p:cNvSpPr>
          <p:nvPr>
            <p:ph type="title"/>
          </p:nvPr>
        </p:nvSpPr>
        <p:spPr/>
        <p:style>
          <a:lnRef idx="0">
            <a:scrgbClr r="0" g="0" b="0"/>
          </a:lnRef>
          <a:fillRef idx="1002">
            <a:schemeClr val="lt1"/>
          </a:fillRef>
          <a:effectRef idx="0">
            <a:scrgbClr r="0" g="0" b="0"/>
          </a:effectRef>
          <a:fontRef idx="major"/>
        </p:style>
        <p:txBody>
          <a:bodyPr/>
          <a:lstStyle/>
          <a:p>
            <a:r>
              <a:rPr lang="en-US" dirty="0"/>
              <a:t>What You Expected to Hear</a:t>
            </a:r>
          </a:p>
        </p:txBody>
      </p:sp>
    </p:spTree>
    <p:extLst>
      <p:ext uri="{BB962C8B-B14F-4D97-AF65-F5344CB8AC3E}">
        <p14:creationId xmlns:p14="http://schemas.microsoft.com/office/powerpoint/2010/main" val="1243155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fade">
                                      <p:cBhvr>
                                        <p:cTn id="16"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Feed, Feed, Feed.  And not only sugar water, but pollen also.</a:t>
            </a:r>
          </a:p>
          <a:p>
            <a:r>
              <a:rPr lang="en-US" dirty="0" smtClean="0"/>
              <a:t>Check and treat for varroa mites during the summer.</a:t>
            </a:r>
          </a:p>
          <a:p>
            <a:r>
              <a:rPr lang="en-US" dirty="0" smtClean="0"/>
              <a:t>Put in place a wind block.</a:t>
            </a:r>
          </a:p>
          <a:p>
            <a:r>
              <a:rPr lang="en-US" dirty="0" smtClean="0"/>
              <a:t>Put in place a mouse guard.</a:t>
            </a:r>
          </a:p>
          <a:p>
            <a:r>
              <a:rPr lang="en-US" dirty="0" smtClean="0"/>
              <a:t>Re-queen if necessary.</a:t>
            </a:r>
            <a:endParaRPr lang="en-US" dirty="0"/>
          </a:p>
        </p:txBody>
      </p:sp>
      <p:sp>
        <p:nvSpPr>
          <p:cNvPr id="3" name="Title 2"/>
          <p:cNvSpPr>
            <a:spLocks noGrp="1"/>
          </p:cNvSpPr>
          <p:nvPr>
            <p:ph type="title"/>
          </p:nvPr>
        </p:nvSpPr>
        <p:spPr/>
        <p:style>
          <a:lnRef idx="0">
            <a:scrgbClr r="0" g="0" b="0"/>
          </a:lnRef>
          <a:fillRef idx="1002">
            <a:schemeClr val="lt1"/>
          </a:fillRef>
          <a:effectRef idx="0">
            <a:scrgbClr r="0" g="0" b="0"/>
          </a:effectRef>
          <a:fontRef idx="major"/>
        </p:style>
        <p:txBody>
          <a:bodyPr/>
          <a:lstStyle/>
          <a:p>
            <a:r>
              <a:rPr lang="en-US" dirty="0" smtClean="0"/>
              <a:t>Summary</a:t>
            </a:r>
            <a:endParaRPr lang="en-US" dirty="0"/>
          </a:p>
        </p:txBody>
      </p:sp>
    </p:spTree>
    <p:extLst>
      <p:ext uri="{BB962C8B-B14F-4D97-AF65-F5344CB8AC3E}">
        <p14:creationId xmlns:p14="http://schemas.microsoft.com/office/powerpoint/2010/main" val="3160858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9"/>
            <a:ext cx="8229600" cy="1795272"/>
          </a:xfrm>
        </p:spPr>
        <p:txBody>
          <a:bodyPr/>
          <a:lstStyle/>
          <a:p>
            <a:r>
              <a:rPr lang="en-US" dirty="0" smtClean="0"/>
              <a:t>Having strong colonies.</a:t>
            </a:r>
          </a:p>
          <a:p>
            <a:r>
              <a:rPr lang="en-US" dirty="0" smtClean="0"/>
              <a:t>Having a strong queen for each colony.</a:t>
            </a:r>
          </a:p>
          <a:p>
            <a:r>
              <a:rPr lang="en-US" dirty="0" smtClean="0"/>
              <a:t>Feeding your bees before and during winter.</a:t>
            </a:r>
            <a:endParaRPr lang="en-US" dirty="0"/>
          </a:p>
        </p:txBody>
      </p:sp>
      <p:sp>
        <p:nvSpPr>
          <p:cNvPr id="2" name="Title 1"/>
          <p:cNvSpPr>
            <a:spLocks noGrp="1"/>
          </p:cNvSpPr>
          <p:nvPr>
            <p:ph type="title"/>
          </p:nvPr>
        </p:nvSpPr>
        <p:spPr>
          <a:xfrm>
            <a:off x="457200" y="288493"/>
            <a:ext cx="8229600" cy="1143000"/>
          </a:xfrm>
        </p:spPr>
        <p:style>
          <a:lnRef idx="0">
            <a:scrgbClr r="0" g="0" b="0"/>
          </a:lnRef>
          <a:fillRef idx="1002">
            <a:schemeClr val="lt1"/>
          </a:fillRef>
          <a:effectRef idx="0">
            <a:scrgbClr r="0" g="0" b="0"/>
          </a:effectRef>
          <a:fontRef idx="major"/>
        </p:style>
        <p:txBody>
          <a:bodyPr>
            <a:normAutofit fontScale="90000"/>
          </a:bodyPr>
          <a:lstStyle/>
          <a:p>
            <a:r>
              <a:rPr lang="en-US" dirty="0" smtClean="0"/>
              <a:t>3 Most Helpful Things to Help Over Wintering of Your Bees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055" y="3276600"/>
            <a:ext cx="2466975" cy="184785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52800" y="3276600"/>
            <a:ext cx="2438400" cy="176212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96000" y="3241964"/>
            <a:ext cx="2466975" cy="1847850"/>
          </a:xfrm>
          <a:prstGeom prst="rect">
            <a:avLst/>
          </a:prstGeom>
        </p:spPr>
      </p:pic>
    </p:spTree>
    <p:extLst>
      <p:ext uri="{BB962C8B-B14F-4D97-AF65-F5344CB8AC3E}">
        <p14:creationId xmlns:p14="http://schemas.microsoft.com/office/powerpoint/2010/main" val="5296359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Tom Pankonen – ISU Bee Club Member.  He has been my mentor.</a:t>
            </a:r>
            <a:endParaRPr lang="en-US" dirty="0"/>
          </a:p>
          <a:p>
            <a:r>
              <a:rPr lang="en-US" dirty="0" smtClean="0"/>
              <a:t>David Burns – Certified Master Beekeeper.</a:t>
            </a:r>
          </a:p>
          <a:p>
            <a:pPr lvl="1"/>
            <a:r>
              <a:rPr lang="en-US" dirty="0" smtClean="0">
                <a:hlinkClick r:id="rId2"/>
              </a:rPr>
              <a:t>www.honeybeesonline.com</a:t>
            </a:r>
            <a:endParaRPr lang="en-US" dirty="0" smtClean="0"/>
          </a:p>
          <a:p>
            <a:pPr lvl="1"/>
            <a:r>
              <a:rPr lang="en-US" dirty="0" smtClean="0"/>
              <a:t>217-427-2678</a:t>
            </a:r>
          </a:p>
          <a:p>
            <a:pPr lvl="1"/>
            <a:r>
              <a:rPr lang="en-US" dirty="0" smtClean="0"/>
              <a:t>I have taken his Beginning Beekeeping class and his “Overwintering Bees” class.  I highly recommend his classes.  </a:t>
            </a:r>
          </a:p>
        </p:txBody>
      </p:sp>
      <p:sp>
        <p:nvSpPr>
          <p:cNvPr id="3" name="Title 2"/>
          <p:cNvSpPr>
            <a:spLocks noGrp="1"/>
          </p:cNvSpPr>
          <p:nvPr>
            <p:ph type="title"/>
          </p:nvPr>
        </p:nvSpPr>
        <p:spPr/>
        <p:style>
          <a:lnRef idx="0">
            <a:scrgbClr r="0" g="0" b="0"/>
          </a:lnRef>
          <a:fillRef idx="1002">
            <a:schemeClr val="lt1"/>
          </a:fillRef>
          <a:effectRef idx="0">
            <a:scrgbClr r="0" g="0" b="0"/>
          </a:effectRef>
          <a:fontRef idx="major"/>
        </p:style>
        <p:txBody>
          <a:bodyPr/>
          <a:lstStyle/>
          <a:p>
            <a:r>
              <a:rPr lang="en-US" dirty="0" smtClean="0"/>
              <a:t>Special Thanks To</a:t>
            </a:r>
            <a:endParaRPr lang="en-US" dirty="0"/>
          </a:p>
        </p:txBody>
      </p:sp>
    </p:spTree>
    <p:extLst>
      <p:ext uri="{BB962C8B-B14F-4D97-AF65-F5344CB8AC3E}">
        <p14:creationId xmlns:p14="http://schemas.microsoft.com/office/powerpoint/2010/main" val="10218042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Equipment.</a:t>
            </a:r>
          </a:p>
          <a:p>
            <a:r>
              <a:rPr lang="en-US" dirty="0"/>
              <a:t>Wrapping.</a:t>
            </a:r>
          </a:p>
          <a:p>
            <a:r>
              <a:rPr lang="en-US" dirty="0"/>
              <a:t>Wind Blockage.</a:t>
            </a:r>
          </a:p>
          <a:p>
            <a:endParaRPr lang="en-US" dirty="0"/>
          </a:p>
        </p:txBody>
      </p:sp>
      <p:sp>
        <p:nvSpPr>
          <p:cNvPr id="3" name="Title 2"/>
          <p:cNvSpPr>
            <a:spLocks noGrp="1"/>
          </p:cNvSpPr>
          <p:nvPr>
            <p:ph type="title"/>
          </p:nvPr>
        </p:nvSpPr>
        <p:spPr/>
        <p:style>
          <a:lnRef idx="0">
            <a:scrgbClr r="0" g="0" b="0"/>
          </a:lnRef>
          <a:fillRef idx="1002">
            <a:schemeClr val="lt1"/>
          </a:fillRef>
          <a:effectRef idx="0">
            <a:scrgbClr r="0" g="0" b="0"/>
          </a:effectRef>
          <a:fontRef idx="major"/>
        </p:style>
        <p:txBody>
          <a:bodyPr>
            <a:normAutofit/>
          </a:bodyPr>
          <a:lstStyle/>
          <a:p>
            <a:r>
              <a:rPr lang="en-US" dirty="0"/>
              <a:t>What You Expected to </a:t>
            </a:r>
            <a:r>
              <a:rPr lang="en-US" dirty="0" smtClean="0"/>
              <a:t>Hear</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3276600"/>
            <a:ext cx="2324100" cy="196215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68857" y="3248025"/>
            <a:ext cx="1847850" cy="2466975"/>
          </a:xfrm>
          <a:prstGeom prst="rect">
            <a:avLst/>
          </a:prstGeom>
        </p:spPr>
      </p:pic>
    </p:spTree>
    <p:extLst>
      <p:ext uri="{BB962C8B-B14F-4D97-AF65-F5344CB8AC3E}">
        <p14:creationId xmlns:p14="http://schemas.microsoft.com/office/powerpoint/2010/main" val="4092367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Need to have large colony.  A large colony will have approximately 50-60k bees.</a:t>
            </a:r>
          </a:p>
          <a:p>
            <a:pPr lvl="1"/>
            <a:r>
              <a:rPr lang="en-US" dirty="0" smtClean="0"/>
              <a:t>Small colonies of 40k or below will usually die of starvation.</a:t>
            </a:r>
          </a:p>
          <a:p>
            <a:pPr lvl="1"/>
            <a:r>
              <a:rPr lang="en-US" dirty="0" smtClean="0"/>
              <a:t>Just not enough bees to reach the food on the outside of the frames.</a:t>
            </a:r>
          </a:p>
          <a:p>
            <a:pPr lvl="1"/>
            <a:r>
              <a:rPr lang="en-US" dirty="0" smtClean="0"/>
              <a:t>The bees on the outside of the cluster will gather the food from the edges of the frame (just outside of where the brood is on the frame) and past it inwards to the rest.</a:t>
            </a:r>
          </a:p>
        </p:txBody>
      </p:sp>
      <p:sp>
        <p:nvSpPr>
          <p:cNvPr id="3" name="Title 2"/>
          <p:cNvSpPr>
            <a:spLocks noGrp="1"/>
          </p:cNvSpPr>
          <p:nvPr>
            <p:ph type="title"/>
          </p:nvPr>
        </p:nvSpPr>
        <p:spPr/>
        <p:style>
          <a:lnRef idx="0">
            <a:scrgbClr r="0" g="0" b="0"/>
          </a:lnRef>
          <a:fillRef idx="1002">
            <a:schemeClr val="lt1"/>
          </a:fillRef>
          <a:effectRef idx="0">
            <a:scrgbClr r="0" g="0" b="0"/>
          </a:effectRef>
          <a:fontRef idx="major"/>
        </p:style>
        <p:txBody>
          <a:bodyPr/>
          <a:lstStyle/>
          <a:p>
            <a:r>
              <a:rPr lang="en-US" dirty="0" smtClean="0"/>
              <a:t>Having a Strong Colony</a:t>
            </a:r>
            <a:endParaRPr lang="en-US" dirty="0"/>
          </a:p>
        </p:txBody>
      </p:sp>
    </p:spTree>
    <p:extLst>
      <p:ext uri="{BB962C8B-B14F-4D97-AF65-F5344CB8AC3E}">
        <p14:creationId xmlns:p14="http://schemas.microsoft.com/office/powerpoint/2010/main" val="1674563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fade">
                                      <p:cBhvr>
                                        <p:cTn id="16"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You need to start testing and treating for Varroa mites early.</a:t>
            </a:r>
          </a:p>
          <a:p>
            <a:pPr lvl="1"/>
            <a:r>
              <a:rPr lang="en-US" dirty="0" smtClean="0"/>
              <a:t>Testing should start in June/July, because the highest counts usually occur in August and September.</a:t>
            </a:r>
          </a:p>
          <a:p>
            <a:pPr lvl="1"/>
            <a:r>
              <a:rPr lang="en-US" dirty="0" smtClean="0"/>
              <a:t>You can perform a Powered Sugar Shake Technique or Alcohol to test for the mites.</a:t>
            </a:r>
          </a:p>
          <a:p>
            <a:pPr lvl="1"/>
            <a:r>
              <a:rPr lang="en-US" dirty="0" smtClean="0"/>
              <a:t>You can use a sticky board underneath the hive to collect mites that have fallen of the bees.</a:t>
            </a:r>
          </a:p>
          <a:p>
            <a:pPr lvl="1"/>
            <a:r>
              <a:rPr lang="en-US" dirty="0" smtClean="0"/>
              <a:t>You can use a toothpick to pull out drone lava and look for mites on the larva.</a:t>
            </a:r>
          </a:p>
          <a:p>
            <a:r>
              <a:rPr lang="en-US" dirty="0" smtClean="0"/>
              <a:t>If </a:t>
            </a:r>
            <a:r>
              <a:rPr lang="en-US" dirty="0" smtClean="0"/>
              <a:t>a colony is weaken from mites, they most likely </a:t>
            </a:r>
            <a:r>
              <a:rPr lang="en-US" b="1" dirty="0" smtClean="0"/>
              <a:t>WONT SURVIVE </a:t>
            </a:r>
            <a:r>
              <a:rPr lang="en-US" dirty="0" smtClean="0"/>
              <a:t>the winter.</a:t>
            </a:r>
          </a:p>
        </p:txBody>
      </p:sp>
      <p:sp>
        <p:nvSpPr>
          <p:cNvPr id="3" name="Title 2"/>
          <p:cNvSpPr>
            <a:spLocks noGrp="1"/>
          </p:cNvSpPr>
          <p:nvPr>
            <p:ph type="title"/>
          </p:nvPr>
        </p:nvSpPr>
        <p:spPr/>
        <p:style>
          <a:lnRef idx="0">
            <a:scrgbClr r="0" g="0" b="0"/>
          </a:lnRef>
          <a:fillRef idx="1002">
            <a:schemeClr val="lt1"/>
          </a:fillRef>
          <a:effectRef idx="0">
            <a:scrgbClr r="0" g="0" b="0"/>
          </a:effectRef>
          <a:fontRef idx="major"/>
        </p:style>
        <p:txBody>
          <a:bodyPr/>
          <a:lstStyle/>
          <a:p>
            <a:r>
              <a:rPr lang="en-US" dirty="0"/>
              <a:t>Having a Strong Colony</a:t>
            </a:r>
          </a:p>
        </p:txBody>
      </p:sp>
    </p:spTree>
    <p:extLst>
      <p:ext uri="{BB962C8B-B14F-4D97-AF65-F5344CB8AC3E}">
        <p14:creationId xmlns:p14="http://schemas.microsoft.com/office/powerpoint/2010/main" val="3537724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fade">
                                      <p:cBhvr>
                                        <p:cTn id="16" dur="500"/>
                                        <p:tgtEl>
                                          <p:spTgt spid="2">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500"/>
                                        <p:tgtEl>
                                          <p:spTgt spid="2">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
                                            <p:txEl>
                                              <p:pRg st="5" end="5"/>
                                            </p:txEl>
                                          </p:spTgt>
                                        </p:tgtEl>
                                        <p:attrNameLst>
                                          <p:attrName>style.visibility</p:attrName>
                                        </p:attrNameLst>
                                      </p:cBhvr>
                                      <p:to>
                                        <p:strVal val="visible"/>
                                      </p:to>
                                    </p:set>
                                    <p:animEffect transition="in" filter="fade">
                                      <p:cBhvr>
                                        <p:cTn id="24"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What are </a:t>
            </a:r>
            <a:r>
              <a:rPr lang="en-US" dirty="0" err="1"/>
              <a:t>varroa</a:t>
            </a:r>
            <a:r>
              <a:rPr lang="en-US" dirty="0"/>
              <a:t> mites?</a:t>
            </a:r>
          </a:p>
          <a:p>
            <a:pPr lvl="1"/>
            <a:r>
              <a:rPr lang="en-US" dirty="0" err="1"/>
              <a:t>Varroa</a:t>
            </a:r>
            <a:r>
              <a:rPr lang="en-US" dirty="0"/>
              <a:t> mites are tiny insects that infest the colony, feeding on the bees. </a:t>
            </a:r>
          </a:p>
          <a:p>
            <a:pPr lvl="1"/>
            <a:r>
              <a:rPr lang="en-US" dirty="0"/>
              <a:t>The </a:t>
            </a:r>
            <a:r>
              <a:rPr lang="en-US" dirty="0" err="1"/>
              <a:t>varroa</a:t>
            </a:r>
            <a:r>
              <a:rPr lang="en-US" dirty="0"/>
              <a:t> mites first appeared in the US in 1987 and have wrecked many of colonies.</a:t>
            </a:r>
          </a:p>
          <a:p>
            <a:pPr marL="109728" indent="0">
              <a:buNone/>
            </a:pPr>
            <a:endParaRPr lang="en-US" dirty="0"/>
          </a:p>
        </p:txBody>
      </p:sp>
      <p:sp>
        <p:nvSpPr>
          <p:cNvPr id="3" name="Title 2"/>
          <p:cNvSpPr>
            <a:spLocks noGrp="1"/>
          </p:cNvSpPr>
          <p:nvPr>
            <p:ph type="title"/>
          </p:nvPr>
        </p:nvSpPr>
        <p:spPr/>
        <p:txBody>
          <a:bodyPr/>
          <a:lstStyle/>
          <a:p>
            <a:r>
              <a:rPr lang="en-US" dirty="0"/>
              <a:t>Having a Strong Colony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3657600"/>
            <a:ext cx="2466975" cy="184785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0" y="3661496"/>
            <a:ext cx="2647950" cy="172402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81687" y="3657600"/>
            <a:ext cx="2619375" cy="1743075"/>
          </a:xfrm>
          <a:prstGeom prst="rect">
            <a:avLst/>
          </a:prstGeom>
        </p:spPr>
      </p:pic>
    </p:spTree>
    <p:extLst>
      <p:ext uri="{BB962C8B-B14F-4D97-AF65-F5344CB8AC3E}">
        <p14:creationId xmlns:p14="http://schemas.microsoft.com/office/powerpoint/2010/main" val="29566822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Bees start to cluster when the outside temperature drops below 50 to 60 degrees</a:t>
            </a:r>
            <a:r>
              <a:rPr lang="en-US" dirty="0" smtClean="0"/>
              <a:t>.</a:t>
            </a:r>
          </a:p>
          <a:p>
            <a:pPr lvl="1"/>
            <a:r>
              <a:rPr lang="en-US" dirty="0" smtClean="0"/>
              <a:t>Clusters usually move up in the hive to retrieve resources.</a:t>
            </a:r>
          </a:p>
          <a:p>
            <a:pPr lvl="1"/>
            <a:r>
              <a:rPr lang="en-US" dirty="0" smtClean="0"/>
              <a:t>A strong colony </a:t>
            </a:r>
            <a:r>
              <a:rPr lang="en-US" dirty="0" smtClean="0"/>
              <a:t>can also </a:t>
            </a:r>
            <a:r>
              <a:rPr lang="en-US" dirty="0" smtClean="0"/>
              <a:t>move down in the hive to retrieve resources.</a:t>
            </a:r>
          </a:p>
          <a:p>
            <a:r>
              <a:rPr lang="en-US" dirty="0"/>
              <a:t>When doing your last fall inspection, </a:t>
            </a:r>
            <a:r>
              <a:rPr lang="en-US" b="1" dirty="0"/>
              <a:t>NEVER</a:t>
            </a:r>
            <a:r>
              <a:rPr lang="en-US" dirty="0"/>
              <a:t> pull frames out of a hive if the temperature is below 60 degrees.  You can damage the brood.</a:t>
            </a:r>
          </a:p>
          <a:p>
            <a:endParaRPr lang="en-US" dirty="0"/>
          </a:p>
          <a:p>
            <a:endParaRPr lang="en-US" dirty="0"/>
          </a:p>
        </p:txBody>
      </p:sp>
      <p:sp>
        <p:nvSpPr>
          <p:cNvPr id="3" name="Title 2"/>
          <p:cNvSpPr>
            <a:spLocks noGrp="1"/>
          </p:cNvSpPr>
          <p:nvPr>
            <p:ph type="title"/>
          </p:nvPr>
        </p:nvSpPr>
        <p:spPr/>
        <p:style>
          <a:lnRef idx="0">
            <a:scrgbClr r="0" g="0" b="0"/>
          </a:lnRef>
          <a:fillRef idx="1002">
            <a:schemeClr val="lt1"/>
          </a:fillRef>
          <a:effectRef idx="0">
            <a:scrgbClr r="0" g="0" b="0"/>
          </a:effectRef>
          <a:fontRef idx="major"/>
        </p:style>
        <p:txBody>
          <a:bodyPr/>
          <a:lstStyle/>
          <a:p>
            <a:r>
              <a:rPr lang="en-US" dirty="0"/>
              <a:t>Having a Strong Colony</a:t>
            </a:r>
          </a:p>
        </p:txBody>
      </p:sp>
    </p:spTree>
    <p:extLst>
      <p:ext uri="{BB962C8B-B14F-4D97-AF65-F5344CB8AC3E}">
        <p14:creationId xmlns:p14="http://schemas.microsoft.com/office/powerpoint/2010/main" val="31711751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Ensure in your last inspection that you see the queen and she looks healthy.</a:t>
            </a:r>
          </a:p>
          <a:p>
            <a:r>
              <a:rPr lang="en-US" dirty="0" smtClean="0"/>
              <a:t>Make sure you have at least 4-6 frames of brood.  These are the bees you are going to have in the spring.</a:t>
            </a:r>
          </a:p>
          <a:p>
            <a:r>
              <a:rPr lang="en-US" dirty="0" smtClean="0"/>
              <a:t>Never really let your queen overwinter 3 years.</a:t>
            </a:r>
          </a:p>
          <a:p>
            <a:r>
              <a:rPr lang="en-US" dirty="0" smtClean="0"/>
              <a:t>If you are re-queening, then do so by late August.   </a:t>
            </a:r>
          </a:p>
          <a:p>
            <a:pPr lvl="1"/>
            <a:r>
              <a:rPr lang="en-US" dirty="0" smtClean="0"/>
              <a:t>This will give you time if you need to re-queen again.</a:t>
            </a:r>
          </a:p>
          <a:p>
            <a:pPr lvl="1"/>
            <a:r>
              <a:rPr lang="en-US" dirty="0" smtClean="0"/>
              <a:t>Gives the virgin queen time to mate.</a:t>
            </a:r>
          </a:p>
        </p:txBody>
      </p:sp>
      <p:sp>
        <p:nvSpPr>
          <p:cNvPr id="3" name="Title 2"/>
          <p:cNvSpPr>
            <a:spLocks noGrp="1"/>
          </p:cNvSpPr>
          <p:nvPr>
            <p:ph type="title"/>
          </p:nvPr>
        </p:nvSpPr>
        <p:spPr/>
        <p:style>
          <a:lnRef idx="0">
            <a:scrgbClr r="0" g="0" b="0"/>
          </a:lnRef>
          <a:fillRef idx="1002">
            <a:schemeClr val="lt1"/>
          </a:fillRef>
          <a:effectRef idx="0">
            <a:scrgbClr r="0" g="0" b="0"/>
          </a:effectRef>
          <a:fontRef idx="major"/>
        </p:style>
        <p:txBody>
          <a:bodyPr>
            <a:normAutofit/>
          </a:bodyPr>
          <a:lstStyle/>
          <a:p>
            <a:r>
              <a:rPr lang="en-US" dirty="0"/>
              <a:t>Have a </a:t>
            </a:r>
            <a:r>
              <a:rPr lang="en-US" dirty="0" smtClean="0"/>
              <a:t>Strong </a:t>
            </a:r>
            <a:r>
              <a:rPr lang="en-US" dirty="0"/>
              <a:t>Q</a:t>
            </a:r>
            <a:r>
              <a:rPr lang="en-US" dirty="0" smtClean="0"/>
              <a:t>ueen</a:t>
            </a:r>
            <a:endParaRPr lang="en-US" dirty="0"/>
          </a:p>
        </p:txBody>
      </p:sp>
    </p:spTree>
    <p:extLst>
      <p:ext uri="{BB962C8B-B14F-4D97-AF65-F5344CB8AC3E}">
        <p14:creationId xmlns:p14="http://schemas.microsoft.com/office/powerpoint/2010/main" val="628162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500"/>
                                        <p:tgtEl>
                                          <p:spTgt spid="2">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fade">
                                      <p:cBhvr>
                                        <p:cTn id="28"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Bees need both carbohydrates (honey/sugar water) and protein (pollen) to be healthy.</a:t>
            </a:r>
          </a:p>
          <a:p>
            <a:r>
              <a:rPr lang="en-US" dirty="0" smtClean="0"/>
              <a:t>A strong colony eats ½ pound of pollen a day.  They have same food requirements as a medium sized dog.</a:t>
            </a:r>
          </a:p>
          <a:p>
            <a:r>
              <a:rPr lang="en-US" dirty="0" smtClean="0"/>
              <a:t>In the fall feed a mixture of 2 parts of sugar to 1 part water.</a:t>
            </a:r>
          </a:p>
          <a:p>
            <a:pPr lvl="1"/>
            <a:r>
              <a:rPr lang="en-US" dirty="0" smtClean="0"/>
              <a:t>This can be by weight or volume.</a:t>
            </a:r>
          </a:p>
          <a:p>
            <a:pPr lvl="1"/>
            <a:r>
              <a:rPr lang="en-US" dirty="0" smtClean="0"/>
              <a:t>Bring your water to a boil and then add your sugar.  Don’t bring it back it to boil, because this can caramelize the sugar.  Caramelized sugar is unhealthy for the bees</a:t>
            </a:r>
            <a:r>
              <a:rPr lang="en-US" dirty="0" smtClean="0"/>
              <a:t>.</a:t>
            </a:r>
            <a:endParaRPr lang="en-US" dirty="0"/>
          </a:p>
        </p:txBody>
      </p:sp>
      <p:sp>
        <p:nvSpPr>
          <p:cNvPr id="3" name="Title 2"/>
          <p:cNvSpPr>
            <a:spLocks noGrp="1"/>
          </p:cNvSpPr>
          <p:nvPr>
            <p:ph type="title"/>
          </p:nvPr>
        </p:nvSpPr>
        <p:spPr/>
        <p:style>
          <a:lnRef idx="0">
            <a:scrgbClr r="0" g="0" b="0"/>
          </a:lnRef>
          <a:fillRef idx="1002">
            <a:schemeClr val="lt1"/>
          </a:fillRef>
          <a:effectRef idx="0">
            <a:scrgbClr r="0" g="0" b="0"/>
          </a:effectRef>
          <a:fontRef idx="major"/>
        </p:style>
        <p:txBody>
          <a:bodyPr/>
          <a:lstStyle/>
          <a:p>
            <a:r>
              <a:rPr lang="en-US" dirty="0" smtClean="0"/>
              <a:t>Feeding Your Bees</a:t>
            </a:r>
            <a:endParaRPr lang="en-US" dirty="0"/>
          </a:p>
        </p:txBody>
      </p:sp>
    </p:spTree>
    <p:extLst>
      <p:ext uri="{BB962C8B-B14F-4D97-AF65-F5344CB8AC3E}">
        <p14:creationId xmlns:p14="http://schemas.microsoft.com/office/powerpoint/2010/main" val="2704703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500"/>
                                        <p:tgtEl>
                                          <p:spTgt spid="2">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504</TotalTime>
  <Words>1101</Words>
  <Application>Microsoft Office PowerPoint</Application>
  <PresentationFormat>On-screen Show (4:3)</PresentationFormat>
  <Paragraphs>98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Over Wintering Your Bees</vt:lpstr>
      <vt:lpstr>3 Most Helpful Things to Help Over Wintering of Your Bees</vt:lpstr>
      <vt:lpstr>What You Expected to Hear</vt:lpstr>
      <vt:lpstr>Having a Strong Colony</vt:lpstr>
      <vt:lpstr>Having a Strong Colony</vt:lpstr>
      <vt:lpstr>Having a Strong Colony</vt:lpstr>
      <vt:lpstr>Having a Strong Colony</vt:lpstr>
      <vt:lpstr>Have a Strong Queen</vt:lpstr>
      <vt:lpstr>Feeding Your Bees</vt:lpstr>
      <vt:lpstr>Entrance &amp; Top Liquid Feeder</vt:lpstr>
      <vt:lpstr>Feeding Your Bees</vt:lpstr>
      <vt:lpstr>Feeding Your Bees</vt:lpstr>
      <vt:lpstr>What You Expected to Hear</vt:lpstr>
      <vt:lpstr>What You Expected to Hear</vt:lpstr>
      <vt:lpstr>What You Expected to Hear</vt:lpstr>
      <vt:lpstr>What You Expected to Hear</vt:lpstr>
      <vt:lpstr>What You Expected to Hear</vt:lpstr>
      <vt:lpstr>What You Expected to Hear</vt:lpstr>
      <vt:lpstr>Summary</vt:lpstr>
      <vt:lpstr>Special Thanks To</vt:lpstr>
    </vt:vector>
  </TitlesOfParts>
  <Company>State Farm Insurance Companies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 Wintering Your Bees</dc:title>
  <dc:creator>Authorized User</dc:creator>
  <cp:lastModifiedBy>Authorized User</cp:lastModifiedBy>
  <cp:revision>48</cp:revision>
  <dcterms:created xsi:type="dcterms:W3CDTF">2014-10-09T21:20:17Z</dcterms:created>
  <dcterms:modified xsi:type="dcterms:W3CDTF">2014-10-13T02:51:57Z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-1565829027</vt:i4>
  </property>
  <property fmtid="{D5CDD505-2E9C-101B-9397-08002B2CF9AE}" pid="3" name="_NewReviewCycle">
    <vt:lpwstr/>
  </property>
  <property fmtid="{D5CDD505-2E9C-101B-9397-08002B2CF9AE}" pid="4" name="_EmailSubject">
    <vt:lpwstr>Over Wintering Presentation</vt:lpwstr>
  </property>
  <property fmtid="{D5CDD505-2E9C-101B-9397-08002B2CF9AE}" pid="5" name="_AuthorEmail">
    <vt:lpwstr>ron.draper.mc3o@statefarm.com</vt:lpwstr>
  </property>
  <property fmtid="{D5CDD505-2E9C-101B-9397-08002B2CF9AE}" pid="6" name="_AuthorEmailDisplayName">
    <vt:lpwstr>Ron Draper</vt:lpwstr>
  </property>
</Properties>
</file>